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44" r:id="rId2"/>
    <p:sldId id="347" r:id="rId3"/>
    <p:sldId id="348" r:id="rId4"/>
    <p:sldId id="298" r:id="rId5"/>
    <p:sldId id="345" r:id="rId6"/>
    <p:sldId id="346" r:id="rId7"/>
    <p:sldId id="349" r:id="rId8"/>
    <p:sldId id="34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00"/>
    <a:srgbClr val="258AA2"/>
    <a:srgbClr val="047B97"/>
    <a:srgbClr val="047C97"/>
    <a:srgbClr val="974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001BB6-CE66-DB4A-BC1D-F8B7D324B12A}" v="159" dt="2022-08-08T07:02:38.6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56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aS Academy Courses" userId="a52989a1-c8e8-47aa-9feb-e1929462cacf" providerId="ADAL" clId="{C2001BB6-CE66-DB4A-BC1D-F8B7D324B12A}"/>
    <pc:docChg chg="custSel addSld modSld">
      <pc:chgData name="IaaS Academy Courses" userId="a52989a1-c8e8-47aa-9feb-e1929462cacf" providerId="ADAL" clId="{C2001BB6-CE66-DB4A-BC1D-F8B7D324B12A}" dt="2022-08-08T07:02:38.663" v="295"/>
      <pc:docMkLst>
        <pc:docMk/>
      </pc:docMkLst>
      <pc:sldChg chg="addSp modSp mod modAnim">
        <pc:chgData name="IaaS Academy Courses" userId="a52989a1-c8e8-47aa-9feb-e1929462cacf" providerId="ADAL" clId="{C2001BB6-CE66-DB4A-BC1D-F8B7D324B12A}" dt="2022-08-08T06:54:22.846" v="244" actId="13822"/>
        <pc:sldMkLst>
          <pc:docMk/>
          <pc:sldMk cId="956637761" sldId="345"/>
        </pc:sldMkLst>
        <pc:spChg chg="mod">
          <ac:chgData name="IaaS Academy Courses" userId="a52989a1-c8e8-47aa-9feb-e1929462cacf" providerId="ADAL" clId="{C2001BB6-CE66-DB4A-BC1D-F8B7D324B12A}" dt="2022-08-08T06:53:16.142" v="137" actId="5793"/>
          <ac:spMkLst>
            <pc:docMk/>
            <pc:sldMk cId="956637761" sldId="345"/>
            <ac:spMk id="2" creationId="{9E7D34A3-498C-4015-B83A-B606BABE6887}"/>
          </ac:spMkLst>
        </pc:spChg>
        <pc:spChg chg="add mod">
          <ac:chgData name="IaaS Academy Courses" userId="a52989a1-c8e8-47aa-9feb-e1929462cacf" providerId="ADAL" clId="{C2001BB6-CE66-DB4A-BC1D-F8B7D324B12A}" dt="2022-08-08T06:54:22.846" v="244" actId="13822"/>
          <ac:spMkLst>
            <pc:docMk/>
            <pc:sldMk cId="956637761" sldId="345"/>
            <ac:spMk id="3" creationId="{EB65B27E-208B-F7DB-8AD9-5158B5A7C25D}"/>
          </ac:spMkLst>
        </pc:spChg>
      </pc:sldChg>
      <pc:sldChg chg="modSp modAnim">
        <pc:chgData name="IaaS Academy Courses" userId="a52989a1-c8e8-47aa-9feb-e1929462cacf" providerId="ADAL" clId="{C2001BB6-CE66-DB4A-BC1D-F8B7D324B12A}" dt="2022-08-08T06:49:53.971" v="135" actId="20577"/>
        <pc:sldMkLst>
          <pc:docMk/>
          <pc:sldMk cId="2780565667" sldId="347"/>
        </pc:sldMkLst>
        <pc:spChg chg="mod">
          <ac:chgData name="IaaS Academy Courses" userId="a52989a1-c8e8-47aa-9feb-e1929462cacf" providerId="ADAL" clId="{C2001BB6-CE66-DB4A-BC1D-F8B7D324B12A}" dt="2022-08-08T06:49:53.971" v="135" actId="20577"/>
          <ac:spMkLst>
            <pc:docMk/>
            <pc:sldMk cId="2780565667" sldId="347"/>
            <ac:spMk id="7" creationId="{41EB3443-E37F-644E-A8E2-015399A8C896}"/>
          </ac:spMkLst>
        </pc:spChg>
      </pc:sldChg>
      <pc:sldChg chg="addSp delSp modSp new mod modAnim">
        <pc:chgData name="IaaS Academy Courses" userId="a52989a1-c8e8-47aa-9feb-e1929462cacf" providerId="ADAL" clId="{C2001BB6-CE66-DB4A-BC1D-F8B7D324B12A}" dt="2022-08-08T07:02:38.663" v="295"/>
        <pc:sldMkLst>
          <pc:docMk/>
          <pc:sldMk cId="478105862" sldId="349"/>
        </pc:sldMkLst>
        <pc:spChg chg="del">
          <ac:chgData name="IaaS Academy Courses" userId="a52989a1-c8e8-47aa-9feb-e1929462cacf" providerId="ADAL" clId="{C2001BB6-CE66-DB4A-BC1D-F8B7D324B12A}" dt="2022-08-08T06:58:41.439" v="269" actId="478"/>
          <ac:spMkLst>
            <pc:docMk/>
            <pc:sldMk cId="478105862" sldId="349"/>
            <ac:spMk id="2" creationId="{65323110-55D4-6466-979C-296A89966D75}"/>
          </ac:spMkLst>
        </pc:spChg>
        <pc:spChg chg="del">
          <ac:chgData name="IaaS Academy Courses" userId="a52989a1-c8e8-47aa-9feb-e1929462cacf" providerId="ADAL" clId="{C2001BB6-CE66-DB4A-BC1D-F8B7D324B12A}" dt="2022-08-08T06:55:40.850" v="246" actId="478"/>
          <ac:spMkLst>
            <pc:docMk/>
            <pc:sldMk cId="478105862" sldId="349"/>
            <ac:spMk id="4" creationId="{CF8B6163-BFE5-1F53-654D-B1FDC8205390}"/>
          </ac:spMkLst>
        </pc:spChg>
        <pc:spChg chg="mod">
          <ac:chgData name="IaaS Academy Courses" userId="a52989a1-c8e8-47aa-9feb-e1929462cacf" providerId="ADAL" clId="{C2001BB6-CE66-DB4A-BC1D-F8B7D324B12A}" dt="2022-08-08T06:58:39.156" v="268" actId="20577"/>
          <ac:spMkLst>
            <pc:docMk/>
            <pc:sldMk cId="478105862" sldId="349"/>
            <ac:spMk id="5" creationId="{61C5FF06-DBAC-D292-5B63-F89BBEA447A7}"/>
          </ac:spMkLst>
        </pc:spChg>
        <pc:spChg chg="add mod">
          <ac:chgData name="IaaS Academy Courses" userId="a52989a1-c8e8-47aa-9feb-e1929462cacf" providerId="ADAL" clId="{C2001BB6-CE66-DB4A-BC1D-F8B7D324B12A}" dt="2022-08-08T07:01:11.869" v="277" actId="113"/>
          <ac:spMkLst>
            <pc:docMk/>
            <pc:sldMk cId="478105862" sldId="349"/>
            <ac:spMk id="7" creationId="{3F97C6B8-0D26-2305-3A42-75EDC01A6299}"/>
          </ac:spMkLst>
        </pc:spChg>
        <pc:spChg chg="add mod">
          <ac:chgData name="IaaS Academy Courses" userId="a52989a1-c8e8-47aa-9feb-e1929462cacf" providerId="ADAL" clId="{C2001BB6-CE66-DB4A-BC1D-F8B7D324B12A}" dt="2022-08-08T07:01:42.039" v="287" actId="403"/>
          <ac:spMkLst>
            <pc:docMk/>
            <pc:sldMk cId="478105862" sldId="349"/>
            <ac:spMk id="9" creationId="{7B84AF34-A796-3FE4-6698-4D036684AE5D}"/>
          </ac:spMkLst>
        </pc:spChg>
        <pc:picChg chg="add mod">
          <ac:chgData name="IaaS Academy Courses" userId="a52989a1-c8e8-47aa-9feb-e1929462cacf" providerId="ADAL" clId="{C2001BB6-CE66-DB4A-BC1D-F8B7D324B12A}" dt="2022-08-08T07:01:11.869" v="277" actId="113"/>
          <ac:picMkLst>
            <pc:docMk/>
            <pc:sldMk cId="478105862" sldId="349"/>
            <ac:picMk id="6" creationId="{61DD50CC-4E8B-48FB-F929-15FF568C0214}"/>
          </ac:picMkLst>
        </pc:picChg>
        <pc:picChg chg="add mod">
          <ac:chgData name="IaaS Academy Courses" userId="a52989a1-c8e8-47aa-9feb-e1929462cacf" providerId="ADAL" clId="{C2001BB6-CE66-DB4A-BC1D-F8B7D324B12A}" dt="2022-08-08T07:01:35.228" v="285" actId="14100"/>
          <ac:picMkLst>
            <pc:docMk/>
            <pc:sldMk cId="478105862" sldId="349"/>
            <ac:picMk id="8" creationId="{3D9FCC42-E092-8450-5FD8-F9DAE2C24196}"/>
          </ac:picMkLst>
        </pc:picChg>
        <pc:cxnChg chg="add mod">
          <ac:chgData name="IaaS Academy Courses" userId="a52989a1-c8e8-47aa-9feb-e1929462cacf" providerId="ADAL" clId="{C2001BB6-CE66-DB4A-BC1D-F8B7D324B12A}" dt="2022-08-08T07:02:00.220" v="290" actId="1582"/>
          <ac:cxnSpMkLst>
            <pc:docMk/>
            <pc:sldMk cId="478105862" sldId="349"/>
            <ac:cxnSpMk id="11" creationId="{B98F166E-C549-61E8-2CBD-AC67B90B3C08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tif>
</file>

<file path=ppt/media/image5.jpe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CF246-B470-47CD-8044-58EAC4E3DF09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B9DE4-EAC4-46CA-884D-2AAB4A9E2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74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B9DE4-EAC4-46CA-884D-2AAB4A9E2F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7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B9DE4-EAC4-46CA-884D-2AAB4A9E2F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050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1B9DE4-EAC4-46CA-884D-2AAB4A9E2F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94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4821842"/>
            <a:ext cx="12192001" cy="2036159"/>
            <a:chOff x="0" y="4821842"/>
            <a:chExt cx="12192001" cy="2036159"/>
          </a:xfrm>
        </p:grpSpPr>
        <p:sp>
          <p:nvSpPr>
            <p:cNvPr id="7" name="Freeform 6"/>
            <p:cNvSpPr/>
            <p:nvPr userDrawn="1"/>
          </p:nvSpPr>
          <p:spPr>
            <a:xfrm>
              <a:off x="1" y="4821842"/>
              <a:ext cx="12192000" cy="974184"/>
            </a:xfrm>
            <a:custGeom>
              <a:avLst/>
              <a:gdLst>
                <a:gd name="connsiteX0" fmla="*/ 0 w 12616405"/>
                <a:gd name="connsiteY0" fmla="*/ 0 h 1523990"/>
                <a:gd name="connsiteX1" fmla="*/ 106855 w 12616405"/>
                <a:gd name="connsiteY1" fmla="*/ 54001 h 1523990"/>
                <a:gd name="connsiteX2" fmla="*/ 6308204 w 12616405"/>
                <a:gd name="connsiteY2" fmla="*/ 952541 h 1523990"/>
                <a:gd name="connsiteX3" fmla="*/ 12509553 w 12616405"/>
                <a:gd name="connsiteY3" fmla="*/ 54001 h 1523990"/>
                <a:gd name="connsiteX4" fmla="*/ 12616405 w 12616405"/>
                <a:gd name="connsiteY4" fmla="*/ 1 h 1523990"/>
                <a:gd name="connsiteX5" fmla="*/ 12616405 w 12616405"/>
                <a:gd name="connsiteY5" fmla="*/ 1523990 h 1523990"/>
                <a:gd name="connsiteX6" fmla="*/ 0 w 12616405"/>
                <a:gd name="connsiteY6" fmla="*/ 1523990 h 15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6405" h="1523990">
                  <a:moveTo>
                    <a:pt x="0" y="0"/>
                  </a:moveTo>
                  <a:lnTo>
                    <a:pt x="106855" y="54001"/>
                  </a:lnTo>
                  <a:cubicBezTo>
                    <a:pt x="1301130" y="589212"/>
                    <a:pt x="3630379" y="952541"/>
                    <a:pt x="6308204" y="952541"/>
                  </a:cubicBezTo>
                  <a:cubicBezTo>
                    <a:pt x="8986029" y="952541"/>
                    <a:pt x="11315278" y="589212"/>
                    <a:pt x="12509553" y="54001"/>
                  </a:cubicBezTo>
                  <a:lnTo>
                    <a:pt x="12616405" y="1"/>
                  </a:lnTo>
                  <a:lnTo>
                    <a:pt x="12616405" y="1523990"/>
                  </a:lnTo>
                  <a:lnTo>
                    <a:pt x="0" y="1523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0" y="5660021"/>
              <a:ext cx="12192001" cy="11979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4357992" y="0"/>
            <a:ext cx="3482502" cy="25529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28947"/>
            <a:ext cx="9144000" cy="3079987"/>
          </a:xfrm>
        </p:spPr>
        <p:txBody>
          <a:bodyPr anchor="b">
            <a:normAutofit/>
          </a:bodyPr>
          <a:lstStyle>
            <a:lvl1pPr algn="ctr">
              <a:defRPr sz="7200">
                <a:solidFill>
                  <a:srgbClr val="047B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05365"/>
            <a:ext cx="9144000" cy="724711"/>
          </a:xfrm>
        </p:spPr>
        <p:txBody>
          <a:bodyPr>
            <a:normAutofit/>
          </a:bodyPr>
          <a:lstStyle>
            <a:lvl1pPr marL="0" indent="0" algn="ctr">
              <a:buNone/>
              <a:defRPr sz="4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2574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3054485" y="-1"/>
            <a:ext cx="7316431" cy="1060704"/>
          </a:xfrm>
          <a:prstGeom prst="rect">
            <a:avLst/>
          </a:pr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590" y="1420238"/>
            <a:ext cx="10196209" cy="47567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7EC56-7966-4E48-AB89-DD4065B0B53A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10608774" y="61722"/>
            <a:ext cx="1236468" cy="906428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400" i="1">
                <a:solidFill>
                  <a:srgbClr val="047B9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altLang="en-US" dirty="0"/>
              <a:t>Copyright © 2017 IaaS Academy and R&amp;D Cloud Technologies. All rights reserved.</a:t>
            </a:r>
            <a:br>
              <a:rPr lang="en-US" altLang="en-US" dirty="0"/>
            </a:br>
            <a:r>
              <a:rPr lang="en-US" altLang="en-US" dirty="0"/>
              <a:t>IaaS Academy is an R&amp;D Cloud Technologies Solution</a:t>
            </a:r>
          </a:p>
        </p:txBody>
      </p:sp>
      <p:sp>
        <p:nvSpPr>
          <p:cNvPr id="15" name="Freeform 14"/>
          <p:cNvSpPr/>
          <p:nvPr userDrawn="1"/>
        </p:nvSpPr>
        <p:spPr>
          <a:xfrm>
            <a:off x="0" y="0"/>
            <a:ext cx="3054485" cy="1990846"/>
          </a:xfrm>
          <a:custGeom>
            <a:avLst/>
            <a:gdLst>
              <a:gd name="connsiteX0" fmla="*/ 0 w 7849288"/>
              <a:gd name="connsiteY0" fmla="*/ 0 h 1179772"/>
              <a:gd name="connsiteX1" fmla="*/ 7849288 w 7849288"/>
              <a:gd name="connsiteY1" fmla="*/ 0 h 1179772"/>
              <a:gd name="connsiteX2" fmla="*/ 7849288 w 7849288"/>
              <a:gd name="connsiteY2" fmla="*/ 626125 h 1179772"/>
              <a:gd name="connsiteX3" fmla="*/ 6381002 w 7849288"/>
              <a:gd name="connsiteY3" fmla="*/ 643199 h 1179772"/>
              <a:gd name="connsiteX4" fmla="*/ 32707 w 7849288"/>
              <a:gd name="connsiteY4" fmla="*/ 1173974 h 1179772"/>
              <a:gd name="connsiteX5" fmla="*/ 0 w 7849288"/>
              <a:gd name="connsiteY5" fmla="*/ 1179772 h 1179772"/>
              <a:gd name="connsiteX6" fmla="*/ 0 w 7849288"/>
              <a:gd name="connsiteY6" fmla="*/ 0 h 117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49288" h="1179772">
                <a:moveTo>
                  <a:pt x="0" y="0"/>
                </a:moveTo>
                <a:lnTo>
                  <a:pt x="7849288" y="0"/>
                </a:lnTo>
                <a:lnTo>
                  <a:pt x="7849288" y="626125"/>
                </a:lnTo>
                <a:lnTo>
                  <a:pt x="6381002" y="643199"/>
                </a:lnTo>
                <a:cubicBezTo>
                  <a:pt x="3917413" y="700991"/>
                  <a:pt x="1710678" y="893109"/>
                  <a:pt x="32707" y="1173974"/>
                </a:cubicBezTo>
                <a:lnTo>
                  <a:pt x="0" y="1179772"/>
                </a:lnTo>
                <a:lnTo>
                  <a:pt x="0" y="0"/>
                </a:lnTo>
                <a:close/>
              </a:path>
            </a:pathLst>
          </a:cu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104" y="213424"/>
            <a:ext cx="10515600" cy="870287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167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 userDrawn="1"/>
        </p:nvSpPr>
        <p:spPr>
          <a:xfrm rot="10800000">
            <a:off x="11310308" y="6007260"/>
            <a:ext cx="881692" cy="862314"/>
          </a:xfrm>
          <a:custGeom>
            <a:avLst/>
            <a:gdLst>
              <a:gd name="connsiteX0" fmla="*/ 0 w 1053296"/>
              <a:gd name="connsiteY0" fmla="*/ 0 h 1030147"/>
              <a:gd name="connsiteX1" fmla="*/ 1027285 w 1053296"/>
              <a:gd name="connsiteY1" fmla="*/ 0 h 1030147"/>
              <a:gd name="connsiteX2" fmla="*/ 1036482 w 1053296"/>
              <a:gd name="connsiteY2" fmla="*/ 35769 h 1030147"/>
              <a:gd name="connsiteX3" fmla="*/ 1053296 w 1053296"/>
              <a:gd name="connsiteY3" fmla="*/ 202557 h 1030147"/>
              <a:gd name="connsiteX4" fmla="*/ 225706 w 1053296"/>
              <a:gd name="connsiteY4" fmla="*/ 1030147 h 1030147"/>
              <a:gd name="connsiteX5" fmla="*/ 58918 w 1053296"/>
              <a:gd name="connsiteY5" fmla="*/ 1013334 h 1030147"/>
              <a:gd name="connsiteX6" fmla="*/ 0 w 1053296"/>
              <a:gd name="connsiteY6" fmla="*/ 995044 h 103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3296" h="1030147">
                <a:moveTo>
                  <a:pt x="0" y="0"/>
                </a:moveTo>
                <a:lnTo>
                  <a:pt x="1027285" y="0"/>
                </a:lnTo>
                <a:lnTo>
                  <a:pt x="1036482" y="35769"/>
                </a:lnTo>
                <a:cubicBezTo>
                  <a:pt x="1047507" y="89643"/>
                  <a:pt x="1053296" y="145424"/>
                  <a:pt x="1053296" y="202557"/>
                </a:cubicBezTo>
                <a:cubicBezTo>
                  <a:pt x="1053296" y="659622"/>
                  <a:pt x="682771" y="1030147"/>
                  <a:pt x="225706" y="1030147"/>
                </a:cubicBezTo>
                <a:cubicBezTo>
                  <a:pt x="168573" y="1030147"/>
                  <a:pt x="112792" y="1024358"/>
                  <a:pt x="58918" y="1013334"/>
                </a:cubicBezTo>
                <a:lnTo>
                  <a:pt x="0" y="995044"/>
                </a:lnTo>
                <a:close/>
              </a:path>
            </a:pathLst>
          </a:cu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3054485" y="-1"/>
            <a:ext cx="9137515" cy="1060704"/>
          </a:xfrm>
          <a:prstGeom prst="rect">
            <a:avLst/>
          </a:pr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590" y="1420238"/>
            <a:ext cx="10196209" cy="47567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909" y="6356350"/>
            <a:ext cx="2743200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F127EC56-7966-4E48-AB89-DD4065B0B5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219966" y="5815047"/>
            <a:ext cx="1236468" cy="906428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400" i="1">
                <a:solidFill>
                  <a:srgbClr val="047B9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altLang="en-US" dirty="0"/>
              <a:t>Copyright © 2017 IaaS Academy and R&amp;D Cloud Technologies. All rights reserved.</a:t>
            </a:r>
            <a:br>
              <a:rPr lang="en-US" altLang="en-US" dirty="0"/>
            </a:br>
            <a:r>
              <a:rPr lang="en-US" altLang="en-US" dirty="0"/>
              <a:t>IaaS Academy is an R&amp;D Cloud Technologies Solution</a:t>
            </a:r>
          </a:p>
        </p:txBody>
      </p:sp>
      <p:sp>
        <p:nvSpPr>
          <p:cNvPr id="15" name="Freeform 14"/>
          <p:cNvSpPr/>
          <p:nvPr userDrawn="1"/>
        </p:nvSpPr>
        <p:spPr>
          <a:xfrm>
            <a:off x="0" y="0"/>
            <a:ext cx="3054485" cy="1990846"/>
          </a:xfrm>
          <a:custGeom>
            <a:avLst/>
            <a:gdLst>
              <a:gd name="connsiteX0" fmla="*/ 0 w 7849288"/>
              <a:gd name="connsiteY0" fmla="*/ 0 h 1179772"/>
              <a:gd name="connsiteX1" fmla="*/ 7849288 w 7849288"/>
              <a:gd name="connsiteY1" fmla="*/ 0 h 1179772"/>
              <a:gd name="connsiteX2" fmla="*/ 7849288 w 7849288"/>
              <a:gd name="connsiteY2" fmla="*/ 626125 h 1179772"/>
              <a:gd name="connsiteX3" fmla="*/ 6381002 w 7849288"/>
              <a:gd name="connsiteY3" fmla="*/ 643199 h 1179772"/>
              <a:gd name="connsiteX4" fmla="*/ 32707 w 7849288"/>
              <a:gd name="connsiteY4" fmla="*/ 1173974 h 1179772"/>
              <a:gd name="connsiteX5" fmla="*/ 0 w 7849288"/>
              <a:gd name="connsiteY5" fmla="*/ 1179772 h 1179772"/>
              <a:gd name="connsiteX6" fmla="*/ 0 w 7849288"/>
              <a:gd name="connsiteY6" fmla="*/ 0 h 117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49288" h="1179772">
                <a:moveTo>
                  <a:pt x="0" y="0"/>
                </a:moveTo>
                <a:lnTo>
                  <a:pt x="7849288" y="0"/>
                </a:lnTo>
                <a:lnTo>
                  <a:pt x="7849288" y="626125"/>
                </a:lnTo>
                <a:lnTo>
                  <a:pt x="6381002" y="643199"/>
                </a:lnTo>
                <a:cubicBezTo>
                  <a:pt x="3917413" y="700991"/>
                  <a:pt x="1710678" y="893109"/>
                  <a:pt x="32707" y="1173974"/>
                </a:cubicBezTo>
                <a:lnTo>
                  <a:pt x="0" y="1179772"/>
                </a:lnTo>
                <a:lnTo>
                  <a:pt x="0" y="0"/>
                </a:lnTo>
                <a:close/>
              </a:path>
            </a:pathLst>
          </a:cu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104" y="213424"/>
            <a:ext cx="10515600" cy="870287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305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hq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3954707" y="2105700"/>
            <a:ext cx="4282586" cy="3139471"/>
          </a:xfrm>
          <a:prstGeom prst="rect">
            <a:avLst/>
          </a:prstGeom>
        </p:spPr>
      </p:pic>
      <p:sp>
        <p:nvSpPr>
          <p:cNvPr id="11" name="Freeform 10"/>
          <p:cNvSpPr/>
          <p:nvPr userDrawn="1"/>
        </p:nvSpPr>
        <p:spPr>
          <a:xfrm rot="10800000">
            <a:off x="11310308" y="6007260"/>
            <a:ext cx="881692" cy="862314"/>
          </a:xfrm>
          <a:custGeom>
            <a:avLst/>
            <a:gdLst>
              <a:gd name="connsiteX0" fmla="*/ 0 w 1053296"/>
              <a:gd name="connsiteY0" fmla="*/ 0 h 1030147"/>
              <a:gd name="connsiteX1" fmla="*/ 1027285 w 1053296"/>
              <a:gd name="connsiteY1" fmla="*/ 0 h 1030147"/>
              <a:gd name="connsiteX2" fmla="*/ 1036482 w 1053296"/>
              <a:gd name="connsiteY2" fmla="*/ 35769 h 1030147"/>
              <a:gd name="connsiteX3" fmla="*/ 1053296 w 1053296"/>
              <a:gd name="connsiteY3" fmla="*/ 202557 h 1030147"/>
              <a:gd name="connsiteX4" fmla="*/ 225706 w 1053296"/>
              <a:gd name="connsiteY4" fmla="*/ 1030147 h 1030147"/>
              <a:gd name="connsiteX5" fmla="*/ 58918 w 1053296"/>
              <a:gd name="connsiteY5" fmla="*/ 1013334 h 1030147"/>
              <a:gd name="connsiteX6" fmla="*/ 0 w 1053296"/>
              <a:gd name="connsiteY6" fmla="*/ 995044 h 103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3296" h="1030147">
                <a:moveTo>
                  <a:pt x="0" y="0"/>
                </a:moveTo>
                <a:lnTo>
                  <a:pt x="1027285" y="0"/>
                </a:lnTo>
                <a:lnTo>
                  <a:pt x="1036482" y="35769"/>
                </a:lnTo>
                <a:cubicBezTo>
                  <a:pt x="1047507" y="89643"/>
                  <a:pt x="1053296" y="145424"/>
                  <a:pt x="1053296" y="202557"/>
                </a:cubicBezTo>
                <a:cubicBezTo>
                  <a:pt x="1053296" y="659622"/>
                  <a:pt x="682771" y="1030147"/>
                  <a:pt x="225706" y="1030147"/>
                </a:cubicBezTo>
                <a:cubicBezTo>
                  <a:pt x="168573" y="1030147"/>
                  <a:pt x="112792" y="1024358"/>
                  <a:pt x="58918" y="1013334"/>
                </a:cubicBezTo>
                <a:lnTo>
                  <a:pt x="0" y="995044"/>
                </a:lnTo>
                <a:close/>
              </a:path>
            </a:pathLst>
          </a:cu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3054485" y="-1"/>
            <a:ext cx="9137515" cy="1060704"/>
          </a:xfrm>
          <a:prstGeom prst="rect">
            <a:avLst/>
          </a:pr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590" y="1420238"/>
            <a:ext cx="10196209" cy="47567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909" y="6356350"/>
            <a:ext cx="2743200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F127EC56-7966-4E48-AB89-DD4065B0B5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219966" y="5815047"/>
            <a:ext cx="1236468" cy="906428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400" i="1">
                <a:solidFill>
                  <a:srgbClr val="047B9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altLang="en-US" dirty="0"/>
              <a:t>Copyright © 2017 IaaS Academy and R&amp;D Cloud Technologies. All rights reserved.</a:t>
            </a:r>
            <a:br>
              <a:rPr lang="en-US" altLang="en-US" dirty="0"/>
            </a:br>
            <a:r>
              <a:rPr lang="en-US" altLang="en-US" dirty="0"/>
              <a:t>IaaS Academy is an R&amp;D Cloud Technologies Solution</a:t>
            </a:r>
          </a:p>
        </p:txBody>
      </p:sp>
      <p:sp>
        <p:nvSpPr>
          <p:cNvPr id="15" name="Freeform 14"/>
          <p:cNvSpPr/>
          <p:nvPr userDrawn="1"/>
        </p:nvSpPr>
        <p:spPr>
          <a:xfrm>
            <a:off x="0" y="0"/>
            <a:ext cx="3054485" cy="1990846"/>
          </a:xfrm>
          <a:custGeom>
            <a:avLst/>
            <a:gdLst>
              <a:gd name="connsiteX0" fmla="*/ 0 w 7849288"/>
              <a:gd name="connsiteY0" fmla="*/ 0 h 1179772"/>
              <a:gd name="connsiteX1" fmla="*/ 7849288 w 7849288"/>
              <a:gd name="connsiteY1" fmla="*/ 0 h 1179772"/>
              <a:gd name="connsiteX2" fmla="*/ 7849288 w 7849288"/>
              <a:gd name="connsiteY2" fmla="*/ 626125 h 1179772"/>
              <a:gd name="connsiteX3" fmla="*/ 6381002 w 7849288"/>
              <a:gd name="connsiteY3" fmla="*/ 643199 h 1179772"/>
              <a:gd name="connsiteX4" fmla="*/ 32707 w 7849288"/>
              <a:gd name="connsiteY4" fmla="*/ 1173974 h 1179772"/>
              <a:gd name="connsiteX5" fmla="*/ 0 w 7849288"/>
              <a:gd name="connsiteY5" fmla="*/ 1179772 h 1179772"/>
              <a:gd name="connsiteX6" fmla="*/ 0 w 7849288"/>
              <a:gd name="connsiteY6" fmla="*/ 0 h 1179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49288" h="1179772">
                <a:moveTo>
                  <a:pt x="0" y="0"/>
                </a:moveTo>
                <a:lnTo>
                  <a:pt x="7849288" y="0"/>
                </a:lnTo>
                <a:lnTo>
                  <a:pt x="7849288" y="626125"/>
                </a:lnTo>
                <a:lnTo>
                  <a:pt x="6381002" y="643199"/>
                </a:lnTo>
                <a:cubicBezTo>
                  <a:pt x="3917413" y="700991"/>
                  <a:pt x="1710678" y="893109"/>
                  <a:pt x="32707" y="1173974"/>
                </a:cubicBezTo>
                <a:lnTo>
                  <a:pt x="0" y="1179772"/>
                </a:lnTo>
                <a:lnTo>
                  <a:pt x="0" y="0"/>
                </a:lnTo>
                <a:close/>
              </a:path>
            </a:pathLst>
          </a:custGeom>
          <a:solidFill>
            <a:srgbClr val="258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104" y="213424"/>
            <a:ext cx="10515600" cy="870287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41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044142"/>
            <a:ext cx="10515600" cy="2141316"/>
          </a:xfrm>
        </p:spPr>
        <p:txBody>
          <a:bodyPr anchor="b"/>
          <a:lstStyle>
            <a:lvl1pPr>
              <a:defRPr sz="6000">
                <a:solidFill>
                  <a:srgbClr val="047C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7EC56-7966-4E48-AB89-DD4065B0B53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5081286"/>
            <a:ext cx="12192001" cy="1776715"/>
            <a:chOff x="0" y="4821842"/>
            <a:chExt cx="12192001" cy="2036159"/>
          </a:xfrm>
        </p:grpSpPr>
        <p:sp>
          <p:nvSpPr>
            <p:cNvPr id="9" name="Freeform 8"/>
            <p:cNvSpPr/>
            <p:nvPr userDrawn="1"/>
          </p:nvSpPr>
          <p:spPr>
            <a:xfrm>
              <a:off x="1" y="4821842"/>
              <a:ext cx="12192000" cy="974184"/>
            </a:xfrm>
            <a:custGeom>
              <a:avLst/>
              <a:gdLst>
                <a:gd name="connsiteX0" fmla="*/ 0 w 12616405"/>
                <a:gd name="connsiteY0" fmla="*/ 0 h 1523990"/>
                <a:gd name="connsiteX1" fmla="*/ 106855 w 12616405"/>
                <a:gd name="connsiteY1" fmla="*/ 54001 h 1523990"/>
                <a:gd name="connsiteX2" fmla="*/ 6308204 w 12616405"/>
                <a:gd name="connsiteY2" fmla="*/ 952541 h 1523990"/>
                <a:gd name="connsiteX3" fmla="*/ 12509553 w 12616405"/>
                <a:gd name="connsiteY3" fmla="*/ 54001 h 1523990"/>
                <a:gd name="connsiteX4" fmla="*/ 12616405 w 12616405"/>
                <a:gd name="connsiteY4" fmla="*/ 1 h 1523990"/>
                <a:gd name="connsiteX5" fmla="*/ 12616405 w 12616405"/>
                <a:gd name="connsiteY5" fmla="*/ 1523990 h 1523990"/>
                <a:gd name="connsiteX6" fmla="*/ 0 w 12616405"/>
                <a:gd name="connsiteY6" fmla="*/ 1523990 h 152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6405" h="1523990">
                  <a:moveTo>
                    <a:pt x="0" y="0"/>
                  </a:moveTo>
                  <a:lnTo>
                    <a:pt x="106855" y="54001"/>
                  </a:lnTo>
                  <a:cubicBezTo>
                    <a:pt x="1301130" y="589212"/>
                    <a:pt x="3630379" y="952541"/>
                    <a:pt x="6308204" y="952541"/>
                  </a:cubicBezTo>
                  <a:cubicBezTo>
                    <a:pt x="8986029" y="952541"/>
                    <a:pt x="11315278" y="589212"/>
                    <a:pt x="12509553" y="54001"/>
                  </a:cubicBezTo>
                  <a:lnTo>
                    <a:pt x="12616405" y="1"/>
                  </a:lnTo>
                  <a:lnTo>
                    <a:pt x="12616405" y="1523990"/>
                  </a:lnTo>
                  <a:lnTo>
                    <a:pt x="0" y="15239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0" y="5660021"/>
              <a:ext cx="12192001" cy="11979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786235"/>
            <a:ext cx="10515600" cy="963173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5862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0287"/>
          </a:xfrm>
        </p:spPr>
        <p:txBody>
          <a:bodyPr>
            <a:normAutofit/>
          </a:bodyPr>
          <a:lstStyle>
            <a:lvl1pPr>
              <a:defRPr sz="4800">
                <a:solidFill>
                  <a:srgbClr val="047C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7EC56-7966-4E48-AB89-DD4065B0B53A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10621548" y="259216"/>
            <a:ext cx="1236468" cy="90642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137809" y="1235413"/>
            <a:ext cx="11916383" cy="0"/>
          </a:xfrm>
          <a:prstGeom prst="line">
            <a:avLst/>
          </a:prstGeom>
          <a:ln w="19050">
            <a:solidFill>
              <a:srgbClr val="047B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400" i="1">
                <a:solidFill>
                  <a:srgbClr val="047B9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altLang="en-US" dirty="0"/>
              <a:t>Copyright © 2017 IaaS Academy and R&amp;D Cloud Technologies. All rights reserved.</a:t>
            </a:r>
            <a:br>
              <a:rPr lang="en-US" altLang="en-US" dirty="0"/>
            </a:br>
            <a:r>
              <a:rPr lang="en-US" altLang="en-US" dirty="0"/>
              <a:t>IaaS Academy is an R&amp;D Cloud Technologies Solution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hq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6" t="32450" r="37025" b="32450"/>
          <a:stretch/>
        </p:blipFill>
        <p:spPr>
          <a:xfrm>
            <a:off x="3954707" y="2105700"/>
            <a:ext cx="4282586" cy="313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941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1400" i="1">
                <a:solidFill>
                  <a:srgbClr val="047B9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 altLang="en-US" dirty="0"/>
              <a:t>Copyright © 2017 IaaS Academy and R&amp;D Cloud Technologies. All rights reserved.</a:t>
            </a:r>
            <a:br>
              <a:rPr lang="en-US" altLang="en-US" dirty="0"/>
            </a:br>
            <a:r>
              <a:rPr lang="en-US" altLang="en-US" dirty="0"/>
              <a:t>IaaS Academy is an R&amp;D Cloud Technologies Solution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7EC56-7966-4E48-AB89-DD4065B0B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9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1" r:id="rId5"/>
    <p:sldLayoutId id="2147483656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47C97"/>
          </a:solidFill>
          <a:latin typeface="Open Sans bold" panose="020B0806030504020204" pitchFamily="34" charset="0"/>
          <a:ea typeface="Open Sans bold" panose="020B0806030504020204" pitchFamily="34" charset="0"/>
          <a:cs typeface="Open Sans bold" panose="020B08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58AA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58AA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58AA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8AA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58AA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AWS Serverless</a:t>
            </a: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2849" y="5605365"/>
            <a:ext cx="9865452" cy="753490"/>
          </a:xfrm>
        </p:spPr>
        <p:txBody>
          <a:bodyPr>
            <a:normAutofit/>
          </a:bodyPr>
          <a:lstStyle/>
          <a:p>
            <a:r>
              <a:rPr lang="en-US" dirty="0"/>
              <a:t>Amazon Web Services</a:t>
            </a:r>
          </a:p>
        </p:txBody>
      </p:sp>
    </p:spTree>
    <p:extLst>
      <p:ext uri="{BB962C8B-B14F-4D97-AF65-F5344CB8AC3E}">
        <p14:creationId xmlns:p14="http://schemas.microsoft.com/office/powerpoint/2010/main" val="3543549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756EC48-D1F0-4E6D-9129-4A3B464AB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Benefits of Cloud Infrastructure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33A43D9C-D4E8-7D42-B43D-1C7A192C25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3" r="1088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EB3443-E37F-644E-A8E2-015399A8C896}"/>
              </a:ext>
            </a:extLst>
          </p:cNvPr>
          <p:cNvSpPr txBox="1"/>
          <p:nvPr/>
        </p:nvSpPr>
        <p:spPr>
          <a:xfrm>
            <a:off x="890338" y="4821298"/>
            <a:ext cx="54160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Control</a:t>
            </a:r>
            <a:r>
              <a:rPr lang="en-US" i="1" dirty="0"/>
              <a:t> comes with responsibilities: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Manage your resources – security patching, updates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Designing for high-availability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Designing for scalability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access based on principle of least privilege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and implement data encryption</a:t>
            </a:r>
          </a:p>
        </p:txBody>
      </p:sp>
    </p:spTree>
    <p:extLst>
      <p:ext uri="{BB962C8B-B14F-4D97-AF65-F5344CB8AC3E}">
        <p14:creationId xmlns:p14="http://schemas.microsoft.com/office/powerpoint/2010/main" val="278056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6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6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: Shape 6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5" name="Isosceles Triangle 6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Isosceles Triangle 6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1A81DD9-4344-2649-8F0E-2344A6930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1066800"/>
            <a:ext cx="10795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712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74AABB58-D45D-4DF9-B47C-BE32F506F8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0" t="6343" r="3221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Introducing AWS Serverless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fontAlgn="base">
              <a:buNone/>
            </a:pPr>
            <a:r>
              <a:rPr lang="en-US" sz="20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Serverless architectures abstracts the management and maintenance of servers away from the customer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F127EC56-7966-4E48-AB89-DD4065B0B53A}" type="slidenum">
              <a:rPr lang="en-US" sz="1200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sz="1200">
              <a:solidFill>
                <a:schemeClr val="tx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1741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E7D34A3-498C-4015-B83A-B606BABE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333333"/>
                </a:solidFill>
                <a:latin typeface="AmazonEmber"/>
              </a:rPr>
              <a:t>With AWS Serverless, you can use </a:t>
            </a:r>
            <a:r>
              <a:rPr lang="en-US" b="0" i="0" dirty="0">
                <a:solidFill>
                  <a:srgbClr val="333333"/>
                </a:solidFill>
                <a:effectLst/>
                <a:latin typeface="AmazonEmber"/>
              </a:rPr>
              <a:t>technologies for running code, </a:t>
            </a:r>
            <a:r>
              <a:rPr lang="en-US" dirty="0">
                <a:solidFill>
                  <a:srgbClr val="333333"/>
                </a:solidFill>
                <a:latin typeface="AmazonEmber"/>
              </a:rPr>
              <a:t>managing</a:t>
            </a:r>
            <a:r>
              <a:rPr lang="en-US" b="0" i="0" dirty="0">
                <a:solidFill>
                  <a:srgbClr val="333333"/>
                </a:solidFill>
                <a:effectLst/>
                <a:latin typeface="AmazonEmber"/>
              </a:rPr>
              <a:t> data, and integrating applications, all without having to manage, scale or secure servers. </a:t>
            </a:r>
          </a:p>
          <a:p>
            <a:r>
              <a:rPr lang="en-US" sz="2400" dirty="0">
                <a:solidFill>
                  <a:srgbClr val="333333"/>
                </a:solidFill>
                <a:latin typeface="AmazonEmber"/>
              </a:rPr>
              <a:t>Automatic scaling</a:t>
            </a:r>
          </a:p>
          <a:p>
            <a:r>
              <a:rPr lang="en-US" sz="2400" dirty="0">
                <a:solidFill>
                  <a:srgbClr val="333333"/>
                </a:solidFill>
                <a:latin typeface="AmazonEmber"/>
              </a:rPr>
              <a:t>Built-in high availability</a:t>
            </a:r>
          </a:p>
          <a:p>
            <a:r>
              <a:rPr lang="en-US" sz="2400" dirty="0">
                <a:solidFill>
                  <a:srgbClr val="333333"/>
                </a:solidFill>
                <a:latin typeface="AmazonEmber"/>
              </a:rPr>
              <a:t>Consumption model – you pay for what you use, when you use</a:t>
            </a:r>
          </a:p>
          <a:p>
            <a:r>
              <a:rPr lang="en-US" sz="2400" dirty="0">
                <a:solidFill>
                  <a:srgbClr val="333333"/>
                </a:solidFill>
                <a:latin typeface="AmazonEmber"/>
              </a:rPr>
              <a:t>Increase agility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756EC48-D1F0-4E6D-9129-4A3B464AB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Serverless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65B27E-208B-F7DB-8AD9-5158B5A7C25D}"/>
              </a:ext>
            </a:extLst>
          </p:cNvPr>
          <p:cNvSpPr txBox="1"/>
          <p:nvPr/>
        </p:nvSpPr>
        <p:spPr>
          <a:xfrm>
            <a:off x="6581423" y="4233051"/>
            <a:ext cx="4323644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Reduces operational overhead and management as there is no need to patch, update services. </a:t>
            </a:r>
          </a:p>
        </p:txBody>
      </p:sp>
    </p:spTree>
    <p:extLst>
      <p:ext uri="{BB962C8B-B14F-4D97-AF65-F5344CB8AC3E}">
        <p14:creationId xmlns:p14="http://schemas.microsoft.com/office/powerpoint/2010/main" val="95663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13">
            <a:extLst>
              <a:ext uri="{FF2B5EF4-FFF2-40B4-BE49-F238E27FC236}">
                <a16:creationId xmlns:a16="http://schemas.microsoft.com/office/drawing/2014/main" id="{9DE3F54D-33BC-4382-A2AB-5E002F0F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5029199"/>
            <a:ext cx="12228128" cy="1828800"/>
            <a:chOff x="-305" y="2987478"/>
            <a:chExt cx="12188952" cy="1828800"/>
          </a:xfrm>
        </p:grpSpPr>
        <p:sp>
          <p:nvSpPr>
            <p:cNvPr id="27" name="Freeform: Shape 14">
              <a:extLst>
                <a:ext uri="{FF2B5EF4-FFF2-40B4-BE49-F238E27FC236}">
                  <a16:creationId xmlns:a16="http://schemas.microsoft.com/office/drawing/2014/main" id="{6798451A-4EC8-4869-8DFB-BCE4E00BE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15">
              <a:extLst>
                <a:ext uri="{FF2B5EF4-FFF2-40B4-BE49-F238E27FC236}">
                  <a16:creationId xmlns:a16="http://schemas.microsoft.com/office/drawing/2014/main" id="{60ECD12F-47FF-48FE-A827-069775A8A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8928757-970C-4B99-9F9C-0C07E4A94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29" name="Freeform: Shape 17">
              <a:extLst>
                <a:ext uri="{FF2B5EF4-FFF2-40B4-BE49-F238E27FC236}">
                  <a16:creationId xmlns:a16="http://schemas.microsoft.com/office/drawing/2014/main" id="{1213505B-6136-49EC-951C-1FDA2A6C5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7F4DD82-015B-E34A-B591-7B01A494F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310" y="134770"/>
            <a:ext cx="2627718" cy="2817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6098BA-9E15-BE4A-8A7D-6BCDF810EC10}"/>
              </a:ext>
            </a:extLst>
          </p:cNvPr>
          <p:cNvSpPr txBox="1"/>
          <p:nvPr/>
        </p:nvSpPr>
        <p:spPr>
          <a:xfrm>
            <a:off x="419994" y="293943"/>
            <a:ext cx="813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AWS offers various serverless services to help build typical three-tier application stacks.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EEEDA-2BE1-AB47-B8C0-81217F4DF34B}"/>
              </a:ext>
            </a:extLst>
          </p:cNvPr>
          <p:cNvSpPr txBox="1"/>
          <p:nvPr/>
        </p:nvSpPr>
        <p:spPr>
          <a:xfrm>
            <a:off x="419994" y="1126494"/>
            <a:ext cx="14425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Compute Layer</a:t>
            </a:r>
          </a:p>
        </p:txBody>
      </p:sp>
      <p:pic>
        <p:nvPicPr>
          <p:cNvPr id="25" name="Graphic 14">
            <a:extLst>
              <a:ext uri="{FF2B5EF4-FFF2-40B4-BE49-F238E27FC236}">
                <a16:creationId xmlns:a16="http://schemas.microsoft.com/office/drawing/2014/main" id="{9B03C02E-86C3-C848-8218-62B50AF25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681" y="1675149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12">
            <a:extLst>
              <a:ext uri="{FF2B5EF4-FFF2-40B4-BE49-F238E27FC236}">
                <a16:creationId xmlns:a16="http://schemas.microsoft.com/office/drawing/2014/main" id="{FD21CA95-AEDB-AC40-81FF-1427E54760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709" y="2294413"/>
            <a:ext cx="22796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AWS Fargate</a:t>
            </a:r>
          </a:p>
        </p:txBody>
      </p:sp>
      <p:pic>
        <p:nvPicPr>
          <p:cNvPr id="31" name="Graphic 10">
            <a:extLst>
              <a:ext uri="{FF2B5EF4-FFF2-40B4-BE49-F238E27FC236}">
                <a16:creationId xmlns:a16="http://schemas.microsoft.com/office/drawing/2014/main" id="{7CF82175-08A9-1346-89B8-CE7FB9113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696" y="1675148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extBox 20">
            <a:extLst>
              <a:ext uri="{FF2B5EF4-FFF2-40B4-BE49-F238E27FC236}">
                <a16:creationId xmlns:a16="http://schemas.microsoft.com/office/drawing/2014/main" id="{D36BFDE6-C5ED-8140-9AB1-2798A7869B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9379" y="2321483"/>
            <a:ext cx="22923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AWS Lambda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8908F6-1FA6-6142-A1AA-C45B12B62771}"/>
              </a:ext>
            </a:extLst>
          </p:cNvPr>
          <p:cNvSpPr txBox="1"/>
          <p:nvPr/>
        </p:nvSpPr>
        <p:spPr>
          <a:xfrm>
            <a:off x="419994" y="2909078"/>
            <a:ext cx="2580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Application Integration Layer</a:t>
            </a:r>
          </a:p>
        </p:txBody>
      </p:sp>
      <p:pic>
        <p:nvPicPr>
          <p:cNvPr id="34" name="Graphic 26">
            <a:extLst>
              <a:ext uri="{FF2B5EF4-FFF2-40B4-BE49-F238E27FC236}">
                <a16:creationId xmlns:a16="http://schemas.microsoft.com/office/drawing/2014/main" id="{EAB6192C-F5AB-E54B-BF32-5CABEC69F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851" y="3419438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" name="TextBox 11">
            <a:extLst>
              <a:ext uri="{FF2B5EF4-FFF2-40B4-BE49-F238E27FC236}">
                <a16:creationId xmlns:a16="http://schemas.microsoft.com/office/drawing/2014/main" id="{281A99A3-C2B3-DF49-A1E8-ABCD369288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709" y="4019155"/>
            <a:ext cx="22923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Simple Queue Service (Amazon SQS)</a:t>
            </a:r>
          </a:p>
        </p:txBody>
      </p:sp>
      <p:pic>
        <p:nvPicPr>
          <p:cNvPr id="36" name="Graphic 17">
            <a:extLst>
              <a:ext uri="{FF2B5EF4-FFF2-40B4-BE49-F238E27FC236}">
                <a16:creationId xmlns:a16="http://schemas.microsoft.com/office/drawing/2014/main" id="{7491715F-8A4A-ED45-AA50-28B070A85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625" y="3405654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TextBox 9">
            <a:extLst>
              <a:ext uri="{FF2B5EF4-FFF2-40B4-BE49-F238E27FC236}">
                <a16:creationId xmlns:a16="http://schemas.microsoft.com/office/drawing/2014/main" id="{6D1A68B1-3307-394E-9C22-F1CE26892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9978" y="4046225"/>
            <a:ext cx="22685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AWS Step Functions</a:t>
            </a:r>
          </a:p>
        </p:txBody>
      </p:sp>
      <p:pic>
        <p:nvPicPr>
          <p:cNvPr id="38" name="Graphic 19">
            <a:extLst>
              <a:ext uri="{FF2B5EF4-FFF2-40B4-BE49-F238E27FC236}">
                <a16:creationId xmlns:a16="http://schemas.microsoft.com/office/drawing/2014/main" id="{45E37B61-CC6B-664E-B011-F0FC6F945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730" y="3392211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TextBox 11">
            <a:extLst>
              <a:ext uri="{FF2B5EF4-FFF2-40B4-BE49-F238E27FC236}">
                <a16:creationId xmlns:a16="http://schemas.microsoft.com/office/drawing/2014/main" id="{BEAE842C-C87D-6D4F-B0FD-900F4745B1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5413" y="4051489"/>
            <a:ext cx="22923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EventBridge</a:t>
            </a:r>
          </a:p>
        </p:txBody>
      </p:sp>
      <p:pic>
        <p:nvPicPr>
          <p:cNvPr id="40" name="Graphic 24">
            <a:extLst>
              <a:ext uri="{FF2B5EF4-FFF2-40B4-BE49-F238E27FC236}">
                <a16:creationId xmlns:a16="http://schemas.microsoft.com/office/drawing/2014/main" id="{04172D75-1398-E44C-9B01-10BD6F075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298" y="3400365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TextBox 9">
            <a:extLst>
              <a:ext uri="{FF2B5EF4-FFF2-40B4-BE49-F238E27FC236}">
                <a16:creationId xmlns:a16="http://schemas.microsoft.com/office/drawing/2014/main" id="{B8F9F73C-D9E7-7F4B-B26B-AA55E9E2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9887" y="4046552"/>
            <a:ext cx="226853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Simple Notification Service (Amazon SNS)</a:t>
            </a:r>
          </a:p>
        </p:txBody>
      </p:sp>
      <p:pic>
        <p:nvPicPr>
          <p:cNvPr id="42" name="Graphic 17">
            <a:extLst>
              <a:ext uri="{FF2B5EF4-FFF2-40B4-BE49-F238E27FC236}">
                <a16:creationId xmlns:a16="http://schemas.microsoft.com/office/drawing/2014/main" id="{0DBCCC62-9E27-7D43-86E7-0461A4F4C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/>
        </p:blipFill>
        <p:spPr bwMode="auto">
          <a:xfrm>
            <a:off x="8733285" y="3383003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" name="TextBox 9">
            <a:extLst>
              <a:ext uri="{FF2B5EF4-FFF2-40B4-BE49-F238E27FC236}">
                <a16:creationId xmlns:a16="http://schemas.microsoft.com/office/drawing/2014/main" id="{56B2D4CF-20F2-3F44-8C08-AD3D560F12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7702" y="4071157"/>
            <a:ext cx="22431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API Gateway</a:t>
            </a:r>
          </a:p>
        </p:txBody>
      </p:sp>
      <p:pic>
        <p:nvPicPr>
          <p:cNvPr id="44" name="Graphic 32">
            <a:extLst>
              <a:ext uri="{FF2B5EF4-FFF2-40B4-BE49-F238E27FC236}">
                <a16:creationId xmlns:a16="http://schemas.microsoft.com/office/drawing/2014/main" id="{1BE946B2-3942-B743-B81B-F4F603CFD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0217" y="3342285"/>
            <a:ext cx="599717" cy="599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TextBox 15">
            <a:extLst>
              <a:ext uri="{FF2B5EF4-FFF2-40B4-BE49-F238E27FC236}">
                <a16:creationId xmlns:a16="http://schemas.microsoft.com/office/drawing/2014/main" id="{7F540397-CF86-874C-8143-0AEE52293F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420" y="4067308"/>
            <a:ext cx="22796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AWS AppSync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538B25-F308-CF43-B6B1-03535D332021}"/>
              </a:ext>
            </a:extLst>
          </p:cNvPr>
          <p:cNvSpPr txBox="1"/>
          <p:nvPr/>
        </p:nvSpPr>
        <p:spPr>
          <a:xfrm>
            <a:off x="419994" y="4992586"/>
            <a:ext cx="1043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Data store</a:t>
            </a:r>
          </a:p>
        </p:txBody>
      </p:sp>
      <p:pic>
        <p:nvPicPr>
          <p:cNvPr id="49" name="Graphic 8">
            <a:extLst>
              <a:ext uri="{FF2B5EF4-FFF2-40B4-BE49-F238E27FC236}">
                <a16:creationId xmlns:a16="http://schemas.microsoft.com/office/drawing/2014/main" id="{1B3FE8AB-D7E8-AB49-9935-1AD43C185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309" y="5485761"/>
            <a:ext cx="579259" cy="579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" name="TextBox 9">
            <a:extLst>
              <a:ext uri="{FF2B5EF4-FFF2-40B4-BE49-F238E27FC236}">
                <a16:creationId xmlns:a16="http://schemas.microsoft.com/office/drawing/2014/main" id="{723F19AF-6F8E-DD47-907E-78271D7D1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553" y="6157622"/>
            <a:ext cx="22399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Simple Storage Service (Amazon S3)</a:t>
            </a:r>
          </a:p>
        </p:txBody>
      </p:sp>
      <p:pic>
        <p:nvPicPr>
          <p:cNvPr id="51" name="Graphic 23">
            <a:extLst>
              <a:ext uri="{FF2B5EF4-FFF2-40B4-BE49-F238E27FC236}">
                <a16:creationId xmlns:a16="http://schemas.microsoft.com/office/drawing/2014/main" id="{01936AB5-999D-B244-A2B7-21C0E15CC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083" y="5492112"/>
            <a:ext cx="579259" cy="579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TextBox 12">
            <a:extLst>
              <a:ext uri="{FF2B5EF4-FFF2-40B4-BE49-F238E27FC236}">
                <a16:creationId xmlns:a16="http://schemas.microsoft.com/office/drawing/2014/main" id="{EDDAE7E7-8D17-D64C-9C1E-36577C9AF6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9887" y="6194893"/>
            <a:ext cx="22796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DynamoDB</a:t>
            </a:r>
          </a:p>
        </p:txBody>
      </p:sp>
      <p:pic>
        <p:nvPicPr>
          <p:cNvPr id="53" name="Graphic 19">
            <a:extLst>
              <a:ext uri="{FF2B5EF4-FFF2-40B4-BE49-F238E27FC236}">
                <a16:creationId xmlns:a16="http://schemas.microsoft.com/office/drawing/2014/main" id="{89D6773E-7817-E143-82DC-6F1828395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664" y="5485761"/>
            <a:ext cx="579259" cy="579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TextBox 36">
            <a:extLst>
              <a:ext uri="{FF2B5EF4-FFF2-40B4-BE49-F238E27FC236}">
                <a16:creationId xmlns:a16="http://schemas.microsoft.com/office/drawing/2014/main" id="{A7148BC6-1C80-E74F-B40B-A30F39FBB6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1066" y="6184878"/>
            <a:ext cx="168592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1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RDS</a:t>
            </a:r>
          </a:p>
          <a:p>
            <a:pPr algn="ctr" eaLnBrk="1" hangingPunct="1"/>
            <a:r>
              <a:rPr lang="en-US" altLang="en-US" sz="11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proxy instance</a:t>
            </a:r>
          </a:p>
        </p:txBody>
      </p:sp>
      <p:pic>
        <p:nvPicPr>
          <p:cNvPr id="55" name="Graphic 7">
            <a:extLst>
              <a:ext uri="{FF2B5EF4-FFF2-40B4-BE49-F238E27FC236}">
                <a16:creationId xmlns:a16="http://schemas.microsoft.com/office/drawing/2014/main" id="{D5836644-8935-1342-823A-B24F1C71E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525" y="5492112"/>
            <a:ext cx="579260" cy="579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" name="TextBox 9">
            <a:extLst>
              <a:ext uri="{FF2B5EF4-FFF2-40B4-BE49-F238E27FC236}">
                <a16:creationId xmlns:a16="http://schemas.microsoft.com/office/drawing/2014/main" id="{41C477CA-5080-E74D-9FC8-8F456CEECD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847" y="6180870"/>
            <a:ext cx="22431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Aurora Serverless</a:t>
            </a:r>
          </a:p>
        </p:txBody>
      </p:sp>
    </p:spTree>
    <p:extLst>
      <p:ext uri="{BB962C8B-B14F-4D97-AF65-F5344CB8AC3E}">
        <p14:creationId xmlns:p14="http://schemas.microsoft.com/office/powerpoint/2010/main" val="21695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0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32BFF6-6430-14C8-F162-A25652157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7EC56-7966-4E48-AB89-DD4065B0B53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C5FF06-DBAC-D292-5B63-F89BBEA44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vs Convenience</a:t>
            </a:r>
          </a:p>
        </p:txBody>
      </p:sp>
      <p:pic>
        <p:nvPicPr>
          <p:cNvPr id="6" name="Graphic 60">
            <a:extLst>
              <a:ext uri="{FF2B5EF4-FFF2-40B4-BE49-F238E27FC236}">
                <a16:creationId xmlns:a16="http://schemas.microsoft.com/office/drawing/2014/main" id="{61DD50CC-4E8B-48FB-F929-15FF568C0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877" y="2906999"/>
            <a:ext cx="1387122" cy="1387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16">
            <a:extLst>
              <a:ext uri="{FF2B5EF4-FFF2-40B4-BE49-F238E27FC236}">
                <a16:creationId xmlns:a16="http://schemas.microsoft.com/office/drawing/2014/main" id="{3F97C6B8-0D26-2305-3A42-75EDC01A62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4654" y="4225285"/>
            <a:ext cx="111556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Instance</a:t>
            </a:r>
          </a:p>
        </p:txBody>
      </p:sp>
      <p:pic>
        <p:nvPicPr>
          <p:cNvPr id="8" name="Graphic 14">
            <a:extLst>
              <a:ext uri="{FF2B5EF4-FFF2-40B4-BE49-F238E27FC236}">
                <a16:creationId xmlns:a16="http://schemas.microsoft.com/office/drawing/2014/main" id="{3D9FCC42-E092-8450-5FD8-F9DAE2C24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6694" y="2967834"/>
            <a:ext cx="1257451" cy="1257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12">
            <a:extLst>
              <a:ext uri="{FF2B5EF4-FFF2-40B4-BE49-F238E27FC236}">
                <a16:creationId xmlns:a16="http://schemas.microsoft.com/office/drawing/2014/main" id="{7B84AF34-A796-3FE4-6698-4D036684A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3473" y="4240673"/>
            <a:ext cx="227965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400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AWS Fargate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8F166E-C549-61E8-2CBD-AC67B90B3C08}"/>
              </a:ext>
            </a:extLst>
          </p:cNvPr>
          <p:cNvCxnSpPr/>
          <p:nvPr/>
        </p:nvCxnSpPr>
        <p:spPr>
          <a:xfrm>
            <a:off x="3635022" y="3596559"/>
            <a:ext cx="4583289" cy="0"/>
          </a:xfrm>
          <a:prstGeom prst="straightConnector1">
            <a:avLst/>
          </a:prstGeom>
          <a:ln w="38100">
            <a:solidFill>
              <a:srgbClr val="7030A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10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Next Video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457200" lvl="1" indent="0" algn="ctr" fontAlgn="base">
              <a:buNone/>
            </a:pPr>
            <a:endParaRPr lang="en-GB" sz="4400" dirty="0">
              <a:solidFill>
                <a:schemeClr val="tx1"/>
              </a:solidFill>
            </a:endParaRPr>
          </a:p>
          <a:p>
            <a:pPr marL="457200" lvl="1" indent="0" algn="ctr" fontAlgn="base">
              <a:buNone/>
            </a:pPr>
            <a:endParaRPr lang="en-GB" sz="4400" dirty="0">
              <a:solidFill>
                <a:schemeClr val="tx1"/>
              </a:solidFill>
            </a:endParaRPr>
          </a:p>
          <a:p>
            <a:pPr marL="457200" lvl="1" indent="0" algn="ctr" fontAlgn="base">
              <a:buNone/>
            </a:pPr>
            <a:endParaRPr lang="en-GB" sz="4400" dirty="0">
              <a:solidFill>
                <a:schemeClr val="tx1"/>
              </a:solidFill>
            </a:endParaRPr>
          </a:p>
          <a:p>
            <a:pPr marL="457200" lvl="1" indent="0" algn="ctr" fontAlgn="base">
              <a:buNone/>
            </a:pPr>
            <a:r>
              <a:rPr lang="en-GB" sz="11100" dirty="0">
                <a:solidFill>
                  <a:schemeClr val="bg1"/>
                </a:solidFill>
              </a:rPr>
              <a:t>AWS Lambda</a:t>
            </a:r>
          </a:p>
          <a:p>
            <a:pPr lvl="1" fontAlgn="base"/>
            <a:endParaRPr lang="en-GB" dirty="0"/>
          </a:p>
          <a:p>
            <a:pPr marL="0" indent="0" fontAlgn="base">
              <a:buNone/>
            </a:pPr>
            <a:endParaRPr lang="en-GB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424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21365</TotalTime>
  <Words>210</Words>
  <Application>Microsoft Macintosh PowerPoint</Application>
  <PresentationFormat>Widescreen</PresentationFormat>
  <Paragraphs>48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AmazonEmber</vt:lpstr>
      <vt:lpstr>Arial</vt:lpstr>
      <vt:lpstr>Calibri</vt:lpstr>
      <vt:lpstr>Calibri Light</vt:lpstr>
      <vt:lpstr>Open Sans bold</vt:lpstr>
      <vt:lpstr>Open Sans Semibold</vt:lpstr>
      <vt:lpstr>Office Theme</vt:lpstr>
      <vt:lpstr>AWS Serverless  </vt:lpstr>
      <vt:lpstr>Benefits of Cloud Infrastructure</vt:lpstr>
      <vt:lpstr>PowerPoint Presentation</vt:lpstr>
      <vt:lpstr>Introducing AWS Serverless</vt:lpstr>
      <vt:lpstr>AWS Serverless</vt:lpstr>
      <vt:lpstr>PowerPoint Presentation</vt:lpstr>
      <vt:lpstr>Control vs Convenience</vt:lpstr>
      <vt:lpstr>Next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Alex023</dc:creator>
  <cp:lastModifiedBy>IaaS Academy Courses</cp:lastModifiedBy>
  <cp:revision>213</cp:revision>
  <dcterms:created xsi:type="dcterms:W3CDTF">2017-03-27T12:26:01Z</dcterms:created>
  <dcterms:modified xsi:type="dcterms:W3CDTF">2022-08-08T07:02:39Z</dcterms:modified>
</cp:coreProperties>
</file>